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7"/>
  </p:notesMasterIdLst>
  <p:handoutMasterIdLst>
    <p:handoutMasterId r:id="rId28"/>
  </p:handoutMasterIdLst>
  <p:sldIdLst>
    <p:sldId id="260" r:id="rId5"/>
    <p:sldId id="356" r:id="rId6"/>
    <p:sldId id="261" r:id="rId7"/>
    <p:sldId id="359" r:id="rId8"/>
    <p:sldId id="358" r:id="rId9"/>
    <p:sldId id="357" r:id="rId10"/>
    <p:sldId id="360" r:id="rId11"/>
    <p:sldId id="361" r:id="rId12"/>
    <p:sldId id="362" r:id="rId13"/>
    <p:sldId id="363" r:id="rId14"/>
    <p:sldId id="364" r:id="rId15"/>
    <p:sldId id="374" r:id="rId16"/>
    <p:sldId id="373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55" r:id="rId2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ED722F-D6A1-4B9A-A118-2EA52C597F01}">
          <p14:sldIdLst>
            <p14:sldId id="260"/>
            <p14:sldId id="356"/>
            <p14:sldId id="261"/>
            <p14:sldId id="359"/>
            <p14:sldId id="358"/>
            <p14:sldId id="357"/>
            <p14:sldId id="360"/>
            <p14:sldId id="361"/>
            <p14:sldId id="362"/>
            <p14:sldId id="363"/>
            <p14:sldId id="364"/>
            <p14:sldId id="374"/>
            <p14:sldId id="373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5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leen  Jamieson" initials="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1" autoAdjust="0"/>
    <p:restoredTop sz="91613"/>
  </p:normalViewPr>
  <p:slideViewPr>
    <p:cSldViewPr snapToGrid="0">
      <p:cViewPr varScale="1">
        <p:scale>
          <a:sx n="96" d="100"/>
          <a:sy n="96" d="100"/>
        </p:scale>
        <p:origin x="38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01C8E-0594-774F-BBC7-CA237A661042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7A839-AE5F-294F-A236-D559F9BEF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2CF2307-52F2-45E4-BEF7-F9B5226F94DB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602D118-25CF-4B86-85A6-61F8CAFA5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4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2A09B8-DF5F-4093-8797-69186C782D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95325"/>
            <a:ext cx="6188075" cy="3481388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4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4256" y="330200"/>
            <a:ext cx="11261344" cy="533400"/>
          </a:xfrm>
        </p:spPr>
        <p:txBody>
          <a:bodyPr anchor="t"/>
          <a:lstStyle>
            <a:lvl1pPr>
              <a:defRPr sz="4000">
                <a:solidFill>
                  <a:srgbClr val="003D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095375"/>
            <a:ext cx="11176000" cy="1295400"/>
          </a:xfrm>
        </p:spPr>
        <p:txBody>
          <a:bodyPr/>
          <a:lstStyle>
            <a:lvl1pPr>
              <a:buFont typeface="Arial" pitchFamily="34" charset="0"/>
              <a:buNone/>
              <a:defRPr sz="2400" b="0" i="1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8699500" y="6523413"/>
            <a:ext cx="312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2">
                    <a:lumMod val="75000"/>
                  </a:schemeClr>
                </a:solidFill>
              </a:rPr>
              <a:t>© 2010 VMware Inc.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874983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3" y="450855"/>
            <a:ext cx="11296475" cy="3333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93693" y="1120772"/>
            <a:ext cx="11296476" cy="4606927"/>
          </a:xfrm>
        </p:spPr>
        <p:txBody>
          <a:bodyPr/>
          <a:lstStyle>
            <a:lvl1pPr marL="311143" indent="-311143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393693" y="920316"/>
            <a:ext cx="11296475" cy="0"/>
          </a:xfrm>
          <a:prstGeom prst="line">
            <a:avLst/>
          </a:prstGeom>
          <a:noFill/>
          <a:ln w="52197">
            <a:solidFill>
              <a:srgbClr val="003D79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8" name="Rectangle 4"/>
          <p:cNvSpPr txBox="1">
            <a:spLocks noChangeArrowheads="1"/>
          </p:cNvSpPr>
          <p:nvPr userDrawn="1"/>
        </p:nvSpPr>
        <p:spPr bwMode="white">
          <a:xfrm>
            <a:off x="501831" y="610354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03F51-2955-4EA9-BE4E-42B6F90C747F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21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 userDrawn="1"/>
        </p:nvSpPr>
        <p:spPr bwMode="white">
          <a:xfrm>
            <a:off x="501831" y="610354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03F51-2955-4EA9-BE4E-42B6F90C747F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9756F8-3F8C-48A2-920C-8AE5153D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93" y="450855"/>
            <a:ext cx="11296475" cy="3333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0A08EA45-9D91-42E3-B499-59BCBC0B941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93693" y="920316"/>
            <a:ext cx="11296475" cy="0"/>
          </a:xfrm>
          <a:prstGeom prst="line">
            <a:avLst/>
          </a:prstGeom>
          <a:noFill/>
          <a:ln w="52197">
            <a:solidFill>
              <a:srgbClr val="003D79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292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6448" y="784225"/>
            <a:ext cx="10272776" cy="1079627"/>
          </a:xfrm>
        </p:spPr>
        <p:txBody>
          <a:bodyPr anchor="b"/>
          <a:lstStyle>
            <a:lvl1pPr algn="l">
              <a:defRPr sz="4000">
                <a:solidFill>
                  <a:srgbClr val="003D79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82599" y="2210437"/>
            <a:ext cx="10359300" cy="3502852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4"/>
          <p:cNvSpPr txBox="1">
            <a:spLocks noChangeArrowheads="1"/>
          </p:cNvSpPr>
          <p:nvPr userDrawn="1"/>
        </p:nvSpPr>
        <p:spPr bwMode="white">
          <a:xfrm>
            <a:off x="501831" y="611176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03F51-2955-4EA9-BE4E-42B6F90C747F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95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2162178"/>
            <a:ext cx="9672320" cy="1241425"/>
          </a:xfrm>
        </p:spPr>
        <p:txBody>
          <a:bodyPr anchor="b"/>
          <a:lstStyle>
            <a:lvl1pPr algn="ctr">
              <a:defRPr sz="4000">
                <a:solidFill>
                  <a:srgbClr val="003D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231907" y="3486149"/>
            <a:ext cx="9690100" cy="628651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4"/>
          <p:cNvSpPr txBox="1">
            <a:spLocks noChangeArrowheads="1"/>
          </p:cNvSpPr>
          <p:nvPr userDrawn="1"/>
        </p:nvSpPr>
        <p:spPr bwMode="white">
          <a:xfrm>
            <a:off x="501831" y="6062437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03F51-2955-4EA9-BE4E-42B6F90C747F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2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00" y="1257305"/>
            <a:ext cx="5384800" cy="4533899"/>
          </a:xfrm>
        </p:spPr>
        <p:txBody>
          <a:bodyPr/>
          <a:lstStyle>
            <a:lvl1pPr marL="311143" indent="-311143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2667"/>
            </a:lvl1pPr>
            <a:lvl2pPr>
              <a:buClr>
                <a:schemeClr val="accent1">
                  <a:lumMod val="75000"/>
                </a:schemeClr>
              </a:buClr>
              <a:defRPr sz="2400"/>
            </a:lvl2pPr>
            <a:lvl3pPr>
              <a:buClr>
                <a:schemeClr val="accent1">
                  <a:lumMod val="75000"/>
                </a:schemeClr>
              </a:buClr>
              <a:defRPr sz="2133"/>
            </a:lvl3pPr>
            <a:lvl4pPr>
              <a:buClr>
                <a:schemeClr val="accent1">
                  <a:lumMod val="75000"/>
                </a:schemeClr>
              </a:buClr>
              <a:defRPr sz="2133"/>
            </a:lvl4pPr>
            <a:lvl5pPr>
              <a:buClr>
                <a:schemeClr val="accent1">
                  <a:lumMod val="75000"/>
                </a:schemeClr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57305"/>
            <a:ext cx="5384800" cy="4533899"/>
          </a:xfrm>
        </p:spPr>
        <p:txBody>
          <a:bodyPr/>
          <a:lstStyle>
            <a:lvl1pPr marL="311143" indent="-311143">
              <a:buClr>
                <a:schemeClr val="accent1">
                  <a:lumMod val="75000"/>
                </a:schemeClr>
              </a:buClr>
              <a:defRPr sz="2667"/>
            </a:lvl1pPr>
            <a:lvl2pPr>
              <a:buClr>
                <a:schemeClr val="accent1">
                  <a:lumMod val="75000"/>
                </a:schemeClr>
              </a:buClr>
              <a:defRPr sz="2400"/>
            </a:lvl2pPr>
            <a:lvl3pPr>
              <a:buClr>
                <a:schemeClr val="accent1">
                  <a:lumMod val="75000"/>
                </a:schemeClr>
              </a:buClr>
              <a:defRPr sz="2133"/>
            </a:lvl3pPr>
            <a:lvl4pPr>
              <a:buClr>
                <a:schemeClr val="accent1">
                  <a:lumMod val="75000"/>
                </a:schemeClr>
              </a:buClr>
              <a:defRPr sz="2133"/>
            </a:lvl4pPr>
            <a:lvl5pPr>
              <a:buClr>
                <a:schemeClr val="accent1">
                  <a:lumMod val="75000"/>
                </a:schemeClr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4"/>
          <p:cNvSpPr txBox="1">
            <a:spLocks noChangeArrowheads="1"/>
          </p:cNvSpPr>
          <p:nvPr userDrawn="1"/>
        </p:nvSpPr>
        <p:spPr bwMode="white">
          <a:xfrm>
            <a:off x="501831" y="6095319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03F51-2955-4EA9-BE4E-42B6F90C747F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037D33-1FEA-48B7-AE75-5CEF990E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93" y="450855"/>
            <a:ext cx="11296475" cy="3333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C19D5EB5-76F3-41F7-BE18-7B05330A0B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93693" y="920316"/>
            <a:ext cx="11296475" cy="0"/>
          </a:xfrm>
          <a:prstGeom prst="line">
            <a:avLst/>
          </a:prstGeom>
          <a:noFill/>
          <a:ln w="52197">
            <a:solidFill>
              <a:srgbClr val="003D79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3482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3693" y="450854"/>
            <a:ext cx="1129842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093" y="1071905"/>
            <a:ext cx="11273028" cy="4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93694" y="914400"/>
            <a:ext cx="11298428" cy="0"/>
          </a:xfrm>
          <a:prstGeom prst="line">
            <a:avLst/>
          </a:prstGeom>
          <a:noFill/>
          <a:ln w="52197">
            <a:solidFill>
              <a:srgbClr val="003D79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white">
          <a:xfrm>
            <a:off x="501831" y="6078879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03F51-2955-4EA9-BE4E-42B6F90C747F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rgbClr val="003D7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rgbClr val="333333"/>
          </a:solidFill>
          <a:latin typeface="Arial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rgbClr val="333333"/>
          </a:solidFill>
          <a:latin typeface="Arial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rgbClr val="333333"/>
          </a:solidFill>
          <a:latin typeface="Arial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rgbClr val="333333"/>
          </a:solidFill>
          <a:latin typeface="Arial" charset="0"/>
          <a:ea typeface="ＭＳ Ｐゴシック" pitchFamily="34" charset="-128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11143" indent="-311143" algn="l" rtl="0" eaLnBrk="1" fontAlgn="base" hangingPunct="1">
        <a:lnSpc>
          <a:spcPts val="3200"/>
        </a:lnSpc>
        <a:spcBef>
          <a:spcPts val="1333"/>
        </a:spcBef>
        <a:spcAft>
          <a:spcPct val="0"/>
        </a:spcAft>
        <a:buClr>
          <a:schemeClr val="accent1">
            <a:lumMod val="75000"/>
          </a:schemeClr>
        </a:buClr>
        <a:buSzPct val="115000"/>
        <a:buFont typeface="Wingdings" pitchFamily="2" charset="2"/>
        <a:buChar char="§"/>
        <a:defRPr sz="2667" b="1">
          <a:solidFill>
            <a:srgbClr val="333333"/>
          </a:solidFill>
          <a:latin typeface="+mn-lt"/>
          <a:ea typeface="+mn-ea"/>
          <a:cs typeface="+mn-cs"/>
        </a:defRPr>
      </a:lvl1pPr>
      <a:lvl2pPr marL="533387" indent="-228594" algn="l" rtl="0" eaLnBrk="1" fontAlgn="base" hangingPunct="1">
        <a:lnSpc>
          <a:spcPts val="2933"/>
        </a:lnSpc>
        <a:spcBef>
          <a:spcPts val="1067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Times" pitchFamily="18" charset="0"/>
        <a:buChar char="•"/>
        <a:defRPr>
          <a:solidFill>
            <a:srgbClr val="333333"/>
          </a:solidFill>
          <a:latin typeface="+mn-lt"/>
          <a:ea typeface="+mn-ea"/>
        </a:defRPr>
      </a:lvl2pPr>
      <a:lvl3pPr marL="838179" indent="-228594" algn="l" rtl="0" eaLnBrk="1" fontAlgn="base" hangingPunct="1">
        <a:lnSpc>
          <a:spcPts val="2667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2133">
          <a:solidFill>
            <a:srgbClr val="333333"/>
          </a:solidFill>
          <a:latin typeface="+mn-lt"/>
          <a:ea typeface="+mn-ea"/>
        </a:defRPr>
      </a:lvl3pPr>
      <a:lvl4pPr marL="1219170" indent="-228594" algn="l" rtl="0" eaLnBrk="1" fontAlgn="base" hangingPunct="1">
        <a:lnSpc>
          <a:spcPts val="2667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2133">
          <a:solidFill>
            <a:srgbClr val="333333"/>
          </a:solidFill>
          <a:latin typeface="+mn-lt"/>
          <a:ea typeface="+mn-ea"/>
        </a:defRPr>
      </a:lvl4pPr>
      <a:lvl5pPr marL="1600160" indent="-228594" algn="l" rtl="0" eaLnBrk="1" fontAlgn="base" hangingPunct="1">
        <a:lnSpc>
          <a:spcPts val="2667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2133">
          <a:solidFill>
            <a:srgbClr val="333333"/>
          </a:solidFill>
          <a:latin typeface="+mn-lt"/>
          <a:ea typeface="+mn-ea"/>
        </a:defRPr>
      </a:lvl5pPr>
      <a:lvl6pPr marL="2133547" indent="-228594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2133">
          <a:solidFill>
            <a:schemeClr val="tx1"/>
          </a:solidFill>
          <a:latin typeface="+mn-lt"/>
          <a:ea typeface="+mn-ea"/>
        </a:defRPr>
      </a:lvl6pPr>
      <a:lvl7pPr marL="2743131" indent="-228594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2133">
          <a:solidFill>
            <a:schemeClr val="tx1"/>
          </a:solidFill>
          <a:latin typeface="+mn-lt"/>
          <a:ea typeface="+mn-ea"/>
        </a:defRPr>
      </a:lvl7pPr>
      <a:lvl8pPr marL="3352716" indent="-228594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2133">
          <a:solidFill>
            <a:schemeClr val="tx1"/>
          </a:solidFill>
          <a:latin typeface="+mn-lt"/>
          <a:ea typeface="+mn-ea"/>
        </a:defRPr>
      </a:lvl8pPr>
      <a:lvl9pPr marL="3962301" indent="-228594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2133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3"/>
          <p:cNvSpPr>
            <a:spLocks noGrp="1"/>
          </p:cNvSpPr>
          <p:nvPr>
            <p:ph type="ctrTitle"/>
          </p:nvPr>
        </p:nvSpPr>
        <p:spPr>
          <a:xfrm>
            <a:off x="533400" y="367145"/>
            <a:ext cx="11261344" cy="533400"/>
          </a:xfrm>
        </p:spPr>
        <p:txBody>
          <a:bodyPr/>
          <a:lstStyle/>
          <a:p>
            <a:r>
              <a:rPr lang="en-US" dirty="0"/>
              <a:t>Being Effective at Technical Communication</a:t>
            </a:r>
            <a:br>
              <a:rPr lang="en-US" dirty="0"/>
            </a:b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7D2AEC-92EB-4AB9-863B-70D3E0634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Technology Not Required</a:t>
            </a:r>
            <a:br>
              <a:rPr lang="en-US" dirty="0"/>
            </a:br>
            <a:r>
              <a:rPr lang="en-US" dirty="0"/>
              <a:t>	aka You Suck At Communicating  (Thanks Ariel)</a:t>
            </a:r>
            <a:endParaRPr lang="en-US" i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CF6E4-DF8E-4673-8D0C-603DAAD5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925" y="1035833"/>
            <a:ext cx="1295887" cy="19406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46E1C1-C3EA-436B-AEFE-0B7F5B04D72E}"/>
              </a:ext>
            </a:extLst>
          </p:cNvPr>
          <p:cNvSpPr txBox="1"/>
          <p:nvPr/>
        </p:nvSpPr>
        <p:spPr>
          <a:xfrm>
            <a:off x="7961085" y="2853256"/>
            <a:ext cx="33203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Joe Houghes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Solutions Architect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FullStackGeek</a:t>
            </a:r>
            <a:r>
              <a:rPr lang="en-US" sz="2000" dirty="0">
                <a:solidFill>
                  <a:schemeClr val="bg1"/>
                </a:solidFill>
              </a:rPr>
              <a:t>, Lazy Admin</a:t>
            </a:r>
          </a:p>
        </p:txBody>
      </p:sp>
    </p:spTree>
    <p:extLst>
      <p:ext uri="{BB962C8B-B14F-4D97-AF65-F5344CB8AC3E}">
        <p14:creationId xmlns:p14="http://schemas.microsoft.com/office/powerpoint/2010/main" val="142148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Delivery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Are you using the right medium?</a:t>
            </a:r>
          </a:p>
          <a:p>
            <a:pPr lvl="1"/>
            <a:r>
              <a:rPr lang="en-US" sz="2000" dirty="0"/>
              <a:t>Are you explaining your concept in simple or easy to follow terms?  (Avoid acronym soup)</a:t>
            </a:r>
          </a:p>
          <a:p>
            <a:pPr lvl="1"/>
            <a:r>
              <a:rPr lang="en-US" sz="2000" dirty="0"/>
              <a:t>Are people in your audience visual or auditory learners?</a:t>
            </a:r>
          </a:p>
          <a:p>
            <a:pPr lvl="1"/>
            <a:r>
              <a:rPr lang="en-US" sz="2000" dirty="0"/>
              <a:t>Even for auditory learners, images can make abstract concepts easier to follow</a:t>
            </a:r>
          </a:p>
          <a:p>
            <a:r>
              <a:rPr lang="en-US" dirty="0"/>
              <a:t>Do this with your visual presentation:</a:t>
            </a:r>
          </a:p>
          <a:p>
            <a:pPr lvl="1"/>
            <a:r>
              <a:rPr lang="en-US" sz="2000" dirty="0"/>
              <a:t>Walk through your concept slowly – don’t start with the eye charts</a:t>
            </a:r>
          </a:p>
          <a:p>
            <a:pPr lvl="1"/>
            <a:r>
              <a:rPr lang="en-US" sz="2000" dirty="0"/>
              <a:t>Periodically ensure that people are following with your walk through</a:t>
            </a:r>
          </a:p>
          <a:p>
            <a:pPr lvl="1"/>
            <a:r>
              <a:rPr lang="en-US" sz="2000" u="sng" dirty="0"/>
              <a:t>PRO TIP:</a:t>
            </a:r>
            <a:r>
              <a:rPr lang="en-US" sz="2000" dirty="0"/>
              <a:t> Be mindful of color blindness with your slides or images (red/</a:t>
            </a:r>
            <a:r>
              <a:rPr lang="en-US" sz="2000" dirty="0" err="1"/>
              <a:t>grn</a:t>
            </a:r>
            <a:r>
              <a:rPr lang="en-US" sz="2000" dirty="0"/>
              <a:t>, bl/</a:t>
            </a:r>
            <a:r>
              <a:rPr lang="en-US" sz="2000" dirty="0" err="1"/>
              <a:t>grn</a:t>
            </a:r>
            <a:r>
              <a:rPr lang="en-US" sz="2000" dirty="0"/>
              <a:t>, bl/</a:t>
            </a:r>
            <a:r>
              <a:rPr lang="en-US" sz="2000" dirty="0" err="1"/>
              <a:t>brn</a:t>
            </a:r>
            <a:r>
              <a:rPr lang="en-US" sz="2000" dirty="0"/>
              <a:t>)</a:t>
            </a:r>
            <a:endParaRPr lang="en-US" sz="2000" u="sng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0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Medium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997" y="2725663"/>
            <a:ext cx="10466728" cy="14351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www.cloudtp.com/wp-content/uploads/2018/03/CloudNativeLandscape_latest.png">
            <a:extLst>
              <a:ext uri="{FF2B5EF4-FFF2-40B4-BE49-F238E27FC236}">
                <a16:creationId xmlns:a16="http://schemas.microsoft.com/office/drawing/2014/main" id="{DC30AA0F-E97C-47E4-AD6A-8E3E497C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3" y="967467"/>
            <a:ext cx="11296475" cy="497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569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Medium</a:t>
            </a:r>
          </a:p>
        </p:txBody>
      </p:sp>
      <p:pic>
        <p:nvPicPr>
          <p:cNvPr id="2050" name="Picture 2" descr="https://s4.51cto.com/oss/201906/13/821d21f1179498a6e389d52f2ffb9225.png-wh_651x-s_1554279107.png">
            <a:extLst>
              <a:ext uri="{FF2B5EF4-FFF2-40B4-BE49-F238E27FC236}">
                <a16:creationId xmlns:a16="http://schemas.microsoft.com/office/drawing/2014/main" id="{FDD26F03-6FE7-4482-944D-C8F4DD15C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7" y="972456"/>
            <a:ext cx="3268513" cy="495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2F8A0E-86E0-46FA-9CBB-B02D039A0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251" y="3429000"/>
            <a:ext cx="4443338" cy="2409487"/>
          </a:xfrm>
          <a:prstGeom prst="rect">
            <a:avLst/>
          </a:prstGeom>
        </p:spPr>
      </p:pic>
      <p:pic>
        <p:nvPicPr>
          <p:cNvPr id="2052" name="Picture 4" descr="https://portworx.com/wp-content/uploads/2019/03/Portworx-CNCF-Vendors.png">
            <a:extLst>
              <a:ext uri="{FF2B5EF4-FFF2-40B4-BE49-F238E27FC236}">
                <a16:creationId xmlns:a16="http://schemas.microsoft.com/office/drawing/2014/main" id="{8535A9EF-3D75-47F9-8058-E1B64D48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24" y="617542"/>
            <a:ext cx="5424102" cy="351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ED8885-1133-4E9D-970E-CC81DA9C53B3}"/>
              </a:ext>
            </a:extLst>
          </p:cNvPr>
          <p:cNvCxnSpPr/>
          <p:nvPr/>
        </p:nvCxnSpPr>
        <p:spPr bwMode="auto">
          <a:xfrm>
            <a:off x="3928415" y="1019513"/>
            <a:ext cx="0" cy="4903846"/>
          </a:xfrm>
          <a:prstGeom prst="line">
            <a:avLst/>
          </a:prstGeom>
          <a:solidFill>
            <a:srgbClr val="0095D3"/>
          </a:solidFill>
          <a:ln w="444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58289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Personality 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are your motivations?</a:t>
            </a:r>
          </a:p>
          <a:p>
            <a:r>
              <a:rPr lang="en-US" dirty="0"/>
              <a:t>What are your goals?</a:t>
            </a:r>
          </a:p>
          <a:p>
            <a:r>
              <a:rPr lang="en-US" dirty="0"/>
              <a:t>What drives your interest?</a:t>
            </a:r>
          </a:p>
          <a:p>
            <a:r>
              <a:rPr lang="en-US" dirty="0"/>
              <a:t>Do you know what these answers are for people in your audience?</a:t>
            </a:r>
          </a:p>
          <a:p>
            <a:r>
              <a:rPr lang="en-US" dirty="0"/>
              <a:t>Emotions come into play, again</a:t>
            </a:r>
          </a:p>
          <a:p>
            <a:endParaRPr lang="en-US" dirty="0"/>
          </a:p>
          <a:p>
            <a:r>
              <a:rPr lang="en-US" dirty="0"/>
              <a:t>True Colors</a:t>
            </a:r>
          </a:p>
        </p:txBody>
      </p:sp>
    </p:spTree>
    <p:extLst>
      <p:ext uri="{BB962C8B-B14F-4D97-AF65-F5344CB8AC3E}">
        <p14:creationId xmlns:p14="http://schemas.microsoft.com/office/powerpoint/2010/main" val="260801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It Up - My story from the near beginning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Boss was Yellow (fun focused), CIO was Gold (task focused)</a:t>
            </a:r>
          </a:p>
          <a:p>
            <a:r>
              <a:rPr lang="en-US" dirty="0"/>
              <a:t>How I discovered I was a Green (PURE technologist)</a:t>
            </a:r>
          </a:p>
          <a:p>
            <a:r>
              <a:rPr lang="en-US" dirty="0"/>
              <a:t>How that was publicly presented to me</a:t>
            </a:r>
          </a:p>
          <a:p>
            <a:r>
              <a:rPr lang="en-US" dirty="0"/>
              <a:t>The challenge after the training - Cut off from technology</a:t>
            </a:r>
          </a:p>
          <a:p>
            <a:r>
              <a:rPr lang="en-US" dirty="0"/>
              <a:t>How many seats on a boat?</a:t>
            </a:r>
          </a:p>
          <a:p>
            <a:r>
              <a:rPr lang="en-US" dirty="0"/>
              <a:t>Assigned Homework?  It's a book report?!?!?!</a:t>
            </a:r>
          </a:p>
          <a:p>
            <a:r>
              <a:rPr lang="en-US" dirty="0"/>
              <a:t>Team Miracle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1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 a 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Bring the audience with you</a:t>
            </a:r>
          </a:p>
          <a:p>
            <a:r>
              <a:rPr lang="en-US" dirty="0"/>
              <a:t>Make a personal connection</a:t>
            </a:r>
          </a:p>
          <a:p>
            <a:r>
              <a:rPr lang="en-US" dirty="0"/>
              <a:t>Draw in your audience (or pull them back in)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Respect &amp; Empathy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Friendliness - Just Be Kind</a:t>
            </a:r>
          </a:p>
          <a:p>
            <a:pPr lvl="1"/>
            <a:r>
              <a:rPr lang="en-US" dirty="0"/>
              <a:t>We're all in this together</a:t>
            </a:r>
          </a:p>
          <a:p>
            <a:r>
              <a:rPr lang="en-US" dirty="0"/>
              <a:t>My #1 Rule - Apologies for being crude</a:t>
            </a:r>
          </a:p>
          <a:p>
            <a:r>
              <a:rPr lang="en-US" dirty="0"/>
              <a:t>Don't hold grudges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Open-Mindedness &amp; 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 willing to change</a:t>
            </a:r>
          </a:p>
          <a:p>
            <a:r>
              <a:rPr lang="en-US" dirty="0"/>
              <a:t>Break out of your box</a:t>
            </a:r>
          </a:p>
          <a:p>
            <a:r>
              <a:rPr lang="en-US" dirty="0"/>
              <a:t>Encourage others to grow and change</a:t>
            </a:r>
          </a:p>
          <a:p>
            <a:r>
              <a:rPr lang="en-US" dirty="0"/>
              <a:t>The party is better when we're all invited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6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&amp; Persuasiveness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Hearts &amp; Minds</a:t>
            </a:r>
          </a:p>
          <a:p>
            <a:r>
              <a:rPr lang="en-US" dirty="0"/>
              <a:t>Not selling or tricking anyone</a:t>
            </a:r>
          </a:p>
          <a:p>
            <a:r>
              <a:rPr lang="en-US" dirty="0"/>
              <a:t>Let others reach their own conclusions and compare</a:t>
            </a:r>
          </a:p>
          <a:p>
            <a:r>
              <a:rPr lang="en-US" dirty="0"/>
              <a:t>Be Patient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Bytes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Crucial Conversations - It's Not About Communication, it's About Results</a:t>
            </a:r>
          </a:p>
          <a:p>
            <a:r>
              <a:rPr lang="en-US" dirty="0"/>
              <a:t>Showing Our True Colors - Understand Your &amp; Their Values, Needs, Strengths, Joys</a:t>
            </a:r>
          </a:p>
          <a:p>
            <a:r>
              <a:rPr lang="en-US" dirty="0"/>
              <a:t>Personality Lingo - Identifying your Personality; Breaking Out of a Box</a:t>
            </a:r>
          </a:p>
          <a:p>
            <a:r>
              <a:rPr lang="en-US" dirty="0"/>
              <a:t>Verbal Judo - The Gentle Art of Persuasion; What Not to Say</a:t>
            </a:r>
          </a:p>
          <a:p>
            <a:r>
              <a:rPr lang="en-US" dirty="0"/>
              <a:t>High Five! - None of Us Is As Smart As All Of Us</a:t>
            </a:r>
          </a:p>
          <a:p>
            <a:r>
              <a:rPr lang="en-US" dirty="0"/>
              <a:t>Soft Skills - Software developer's life manual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Co-leader - Austin VMUG &amp; PowerShell User Group</a:t>
            </a:r>
          </a:p>
          <a:p>
            <a:r>
              <a:rPr lang="en-US" sz="2400" dirty="0"/>
              <a:t>Green hat, big grin and the loud "Howdy Y'all.“</a:t>
            </a:r>
          </a:p>
          <a:p>
            <a:endParaRPr lang="en-US" sz="2400" dirty="0"/>
          </a:p>
          <a:p>
            <a:r>
              <a:rPr lang="en-US" sz="2400" dirty="0"/>
              <a:t>Push yourself outside of your comfort zone</a:t>
            </a:r>
          </a:p>
          <a:p>
            <a:r>
              <a:rPr lang="en-US" sz="2400" dirty="0"/>
              <a:t>Learn more about any topic of interest</a:t>
            </a:r>
          </a:p>
          <a:p>
            <a:r>
              <a:rPr lang="en-US" sz="2400" dirty="0"/>
              <a:t>Stop letting fear keep you from sharing with others</a:t>
            </a:r>
          </a:p>
          <a:p>
            <a:r>
              <a:rPr lang="en-US" sz="2400" dirty="0"/>
              <a:t>Share your knowledge (Perspective is important)</a:t>
            </a:r>
          </a:p>
          <a:p>
            <a:r>
              <a:rPr lang="en-US" sz="2400" dirty="0"/>
              <a:t>Teach whatever you can (Be The Master)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6FAD2-C11E-45CA-8A15-C5D67517F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994" y="1132059"/>
            <a:ext cx="1806312" cy="2340697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81480FD-FC55-4C0A-855B-457FCA69F1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73" r="8773"/>
          <a:stretch>
            <a:fillRect/>
          </a:stretch>
        </p:blipFill>
        <p:spPr>
          <a:xfrm>
            <a:off x="8190988" y="1130301"/>
            <a:ext cx="1931441" cy="23424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8A6828-8CF5-4A11-BBB4-DD368DEC4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989" y="3472756"/>
            <a:ext cx="3607318" cy="20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96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this for yourself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You will have greater personal success if you do this</a:t>
            </a:r>
          </a:p>
          <a:p>
            <a:r>
              <a:rPr lang="en-US" dirty="0"/>
              <a:t>Better relationships with family &amp; friends</a:t>
            </a:r>
          </a:p>
          <a:p>
            <a:r>
              <a:rPr lang="en-US" dirty="0"/>
              <a:t>Better business relationships &amp; status</a:t>
            </a:r>
          </a:p>
          <a:p>
            <a:r>
              <a:rPr lang="en-US" dirty="0"/>
              <a:t>Fewer instances of misunderstanding makes all things of 1+ persons easier</a:t>
            </a:r>
          </a:p>
          <a:p>
            <a:r>
              <a:rPr lang="en-US" dirty="0"/>
              <a:t>Go fast versus go far</a:t>
            </a:r>
          </a:p>
        </p:txBody>
      </p:sp>
    </p:spTree>
    <p:extLst>
      <p:ext uri="{BB962C8B-B14F-4D97-AF65-F5344CB8AC3E}">
        <p14:creationId xmlns:p14="http://schemas.microsoft.com/office/powerpoint/2010/main" val="2173225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Recommendations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3693" y="1019172"/>
            <a:ext cx="11296476" cy="4606927"/>
          </a:xfrm>
        </p:spPr>
        <p:txBody>
          <a:bodyPr numCol="2"/>
          <a:lstStyle/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*Crucial Conversations (It's Not About Communication, I's About Results)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*Showing Our True Colors (Understand Your &amp; Their Values, Needs, Strengths, Joys)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*Personality Lingo (Identifying your Personality - Breaking Out of a Box)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*Verbal Judo (The Gentle Art of Persuasion - What Not to Say)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*High Five! (None of Us Is As Smart As All Of Us)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*Soft Skills (Software developer's life manual)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 How to Win Friends &amp; Influence People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Presence: Bringing Your Boldest Self to Your Biggest Challenges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The Naked Presenter: Delivering Powerful Presentations With or Without Slides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The 17 Essential Qualities of a Team Player: Becoming the Kind of Person Every Team Wants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Great Work, Great Career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The Back of the Napkin (Expanded Edition): Solving Problems &amp; Selling Ideas with Pictures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 Switch: How to Change Things When Change Is Hard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Reclaiming Conversation: The Power of Talk in a Digital Age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The Secret Lives of Introverts: Inside Our Hidden World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/>
          </a:p>
          <a:p>
            <a:pPr marL="0" indent="0">
              <a:lnSpc>
                <a:spcPct val="100000"/>
              </a:lnSpc>
              <a:buNone/>
            </a:pPr>
            <a:endParaRPr lang="en-US" sz="1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Quiet: The Power of Introverts in a World That Can't Stop Talking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Never Split the Difference: Negotiating As If Your Life Depended On It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The No Asshole Rule: Building a Civilized Workplace and Surviving One That Isn't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Stress Less, Accomplish More: Meditation for Extraordinary Performance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Math with Bad Drawings: Illuminating the Ideas That Shape Our Reality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Ego Is the Enemy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Talk Like TED: The 9 Public-Speaking Secrets of the World's Top Minds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TED Talks: The Official TED Guide to Public Speaking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 </a:t>
            </a:r>
            <a:r>
              <a:rPr lang="en-US" sz="1000" u="sng" dirty="0"/>
              <a:t>Management Focused (team leadership as well):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An Elegant Puzzle: Systems of Engineering Management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The Manager's Path: A Guide for Tech Leaders Navigating Growth and Change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The Ideal Team Player: How to Recognize and Cultivate The Three Essential Virtues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Unlearn: Let Go of Past Success to Achieve Extraordinary Results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Team Players and Teamwork: New Strategies for Developing Successful Collaboration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The Five Dysfunctions of a Team: A Leadership Fable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33705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E80E5-0FBB-40E0-821B-98AAC9F76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3BDBFC-36E4-4683-9B76-25D7ED6F66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0A724C-0A9A-464D-8FBD-64CAE33F3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3371B-7B2A-45D4-9849-6D736C323BE3}"/>
              </a:ext>
            </a:extLst>
          </p:cNvPr>
          <p:cNvSpPr txBox="1"/>
          <p:nvPr/>
        </p:nvSpPr>
        <p:spPr>
          <a:xfrm>
            <a:off x="1973943" y="1553029"/>
            <a:ext cx="84389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dirty="0">
                <a:solidFill>
                  <a:schemeClr val="bg1"/>
                </a:solidFill>
              </a:rPr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360409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here to talk about?	(My Own Failings)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Definitions of communication/effective communications</a:t>
            </a:r>
          </a:p>
          <a:p>
            <a:pPr lvl="1"/>
            <a:r>
              <a:rPr lang="en-US" sz="2000" dirty="0"/>
              <a:t>Merriam-Webster: “the act or process of using words, sounds, signs, or behaviors to express or exchange information or to express your ideas, thoughts, feelings, etc., to someone else.”</a:t>
            </a:r>
          </a:p>
          <a:p>
            <a:pPr lvl="1"/>
            <a:r>
              <a:rPr lang="en-US" sz="2000" dirty="0"/>
              <a:t>Google: “the imparting or exchanging of information by speaking, writing, or using some other medium” and “means of sending or receiving information, such as telephone lines/computers.”</a:t>
            </a:r>
          </a:p>
          <a:p>
            <a:pPr lvl="1"/>
            <a:r>
              <a:rPr lang="en-US" sz="2000" dirty="0"/>
              <a:t>Effective communications (by Joe): Ensuring that you &amp; your audience are both understood, and feel that it was a successful exchange</a:t>
            </a:r>
            <a:endParaRPr lang="en-US" dirty="0"/>
          </a:p>
          <a:p>
            <a:r>
              <a:rPr lang="en-US" dirty="0"/>
              <a:t>What's the real point?</a:t>
            </a:r>
          </a:p>
          <a:p>
            <a:pPr lvl="1"/>
            <a:r>
              <a:rPr lang="en-US" sz="2000" dirty="0"/>
              <a:t>Getting the message across</a:t>
            </a:r>
          </a:p>
          <a:p>
            <a:pPr lvl="1"/>
            <a:r>
              <a:rPr lang="en-US" sz="2000" dirty="0"/>
              <a:t>Getting YOUR message across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3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Care?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Critical to your relationships in life, not just business</a:t>
            </a:r>
          </a:p>
          <a:p>
            <a:r>
              <a:rPr lang="en-US" dirty="0"/>
              <a:t>Consider how you communicate with:</a:t>
            </a:r>
          </a:p>
          <a:p>
            <a:pPr lvl="1"/>
            <a:r>
              <a:rPr lang="en-US" dirty="0"/>
              <a:t>Spouse/partner/significant other</a:t>
            </a:r>
          </a:p>
          <a:p>
            <a:pPr lvl="1"/>
            <a:r>
              <a:rPr lang="en-US" dirty="0"/>
              <a:t>Children</a:t>
            </a:r>
          </a:p>
          <a:p>
            <a:pPr lvl="1"/>
            <a:r>
              <a:rPr lang="en-US" dirty="0"/>
              <a:t>Parents / Close Family</a:t>
            </a:r>
          </a:p>
          <a:p>
            <a:pPr lvl="1"/>
            <a:r>
              <a:rPr lang="en-US" dirty="0"/>
              <a:t>Co-workers – especially ones you may not be fond of</a:t>
            </a:r>
          </a:p>
          <a:p>
            <a:pPr lvl="1"/>
            <a:r>
              <a:rPr lang="en-US" dirty="0"/>
              <a:t>Man on the Street</a:t>
            </a:r>
          </a:p>
          <a:p>
            <a:r>
              <a:rPr lang="en-US" sz="2867" dirty="0"/>
              <a:t>Communications enable connections – especially social ones</a:t>
            </a:r>
          </a:p>
          <a:p>
            <a:r>
              <a:rPr lang="en-US" dirty="0"/>
              <a:t>Don’t be Asshole Joe</a:t>
            </a:r>
          </a:p>
        </p:txBody>
      </p:sp>
    </p:spTree>
    <p:extLst>
      <p:ext uri="{BB962C8B-B14F-4D97-AF65-F5344CB8AC3E}">
        <p14:creationId xmlns:p14="http://schemas.microsoft.com/office/powerpoint/2010/main" val="122597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 bring to the conversation unconsciously?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Perceptions/Notions</a:t>
            </a:r>
          </a:p>
          <a:p>
            <a:r>
              <a:rPr lang="en-US" dirty="0"/>
              <a:t>What Prevents Effective Communication</a:t>
            </a:r>
          </a:p>
          <a:p>
            <a:pPr lvl="1"/>
            <a:r>
              <a:rPr lang="en-US" sz="2000" dirty="0"/>
              <a:t>Your emotions</a:t>
            </a:r>
          </a:p>
          <a:p>
            <a:pPr lvl="1"/>
            <a:r>
              <a:rPr lang="en-US" sz="2000" dirty="0"/>
              <a:t>Others’ emotions</a:t>
            </a:r>
          </a:p>
          <a:p>
            <a:pPr lvl="1"/>
            <a:r>
              <a:rPr lang="en-US" sz="2000" dirty="0"/>
              <a:t>Stress and other external influences</a:t>
            </a:r>
          </a:p>
          <a:p>
            <a:pPr lvl="1"/>
            <a:r>
              <a:rPr lang="en-US" sz="2000" dirty="0"/>
              <a:t>Lack of focus</a:t>
            </a:r>
          </a:p>
          <a:p>
            <a:r>
              <a:rPr lang="en-US" sz="3200" dirty="0"/>
              <a:t>Personality as Code</a:t>
            </a:r>
          </a:p>
          <a:p>
            <a:pPr lvl="1"/>
            <a:r>
              <a:rPr lang="en-US" sz="2000" dirty="0"/>
              <a:t>Change your defaults</a:t>
            </a:r>
          </a:p>
        </p:txBody>
      </p:sp>
    </p:spTree>
    <p:extLst>
      <p:ext uri="{BB962C8B-B14F-4D97-AF65-F5344CB8AC3E}">
        <p14:creationId xmlns:p14="http://schemas.microsoft.com/office/powerpoint/2010/main" val="41145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Audience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Look for background connections</a:t>
            </a:r>
          </a:p>
          <a:p>
            <a:r>
              <a:rPr lang="en-US" dirty="0"/>
              <a:t>Areas of common understanding</a:t>
            </a:r>
          </a:p>
          <a:p>
            <a:r>
              <a:rPr lang="en-US" dirty="0"/>
              <a:t>Smart person vs wise person</a:t>
            </a:r>
          </a:p>
          <a:p>
            <a:r>
              <a:rPr lang="en-US" dirty="0"/>
              <a:t>Don’t repeat mistakes without change</a:t>
            </a:r>
          </a:p>
          <a:p>
            <a:r>
              <a:rPr lang="en-US" dirty="0"/>
              <a:t>Peers are effective tools, may need their support</a:t>
            </a:r>
          </a:p>
        </p:txBody>
      </p:sp>
    </p:spTree>
    <p:extLst>
      <p:ext uri="{BB962C8B-B14F-4D97-AF65-F5344CB8AC3E}">
        <p14:creationId xmlns:p14="http://schemas.microsoft.com/office/powerpoint/2010/main" val="23650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You Some Business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Speak to your Audience in THEIR terms</a:t>
            </a:r>
          </a:p>
          <a:p>
            <a:r>
              <a:rPr lang="en-US" dirty="0"/>
              <a:t>Know what is important to your business</a:t>
            </a:r>
          </a:p>
          <a:p>
            <a:r>
              <a:rPr lang="en-US" dirty="0"/>
              <a:t>Is IT really your business?  (It's your job, but it's probably not the business)</a:t>
            </a:r>
          </a:p>
          <a:p>
            <a:r>
              <a:rPr lang="en-US" dirty="0"/>
              <a:t>Technical Fellow of Cafeterias</a:t>
            </a:r>
          </a:p>
          <a:p>
            <a:r>
              <a:rPr lang="en-US" u="sng" dirty="0"/>
              <a:t>PRO TIP: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	Your job belongs to your employer</a:t>
            </a:r>
          </a:p>
          <a:p>
            <a:pPr marL="0" indent="0">
              <a:buNone/>
            </a:pPr>
            <a:r>
              <a:rPr lang="en-US" dirty="0"/>
              <a:t>	Your career belongs to YOU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63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Actively Listen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Listen as much as you speak, if not more</a:t>
            </a:r>
          </a:p>
          <a:p>
            <a:r>
              <a:rPr lang="en-US" dirty="0"/>
              <a:t>Necessary for 2-way communication</a:t>
            </a:r>
          </a:p>
          <a:p>
            <a:r>
              <a:rPr lang="en-US" dirty="0"/>
              <a:t>2 Parts:</a:t>
            </a:r>
          </a:p>
          <a:p>
            <a:pPr lvl="1"/>
            <a:r>
              <a:rPr lang="en-US" sz="2000" dirty="0"/>
              <a:t>Sending the message</a:t>
            </a:r>
          </a:p>
          <a:p>
            <a:pPr lvl="1"/>
            <a:r>
              <a:rPr lang="en-US" sz="2000" dirty="0"/>
              <a:t>Receiving (and interpreting) the message</a:t>
            </a:r>
          </a:p>
          <a:p>
            <a:r>
              <a:rPr lang="en-US" dirty="0"/>
              <a:t>Listen, Repeat, Get &amp; Give Feedback</a:t>
            </a:r>
          </a:p>
          <a:p>
            <a:r>
              <a:rPr lang="en-US" dirty="0"/>
              <a:t>Make sure you are both understood</a:t>
            </a:r>
          </a:p>
          <a:p>
            <a:pPr lvl="1"/>
            <a:r>
              <a:rPr lang="en-US" dirty="0"/>
              <a:t>Ask open-ended questions to promote discussion &amp; comprehension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B35D-3975-47EC-AEE0-423EE1B5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Non-verbal Communications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0736-8EDB-4AE2-962A-4348E831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Body language &amp; engagement</a:t>
            </a:r>
          </a:p>
          <a:p>
            <a:pPr lvl="1"/>
            <a:r>
              <a:rPr lang="en-US" sz="2000" dirty="0"/>
              <a:t>Barrier for many people who are not comfortable with interpersonal communications</a:t>
            </a:r>
          </a:p>
          <a:p>
            <a:pPr lvl="1"/>
            <a:r>
              <a:rPr lang="en-US" sz="2000" dirty="0"/>
              <a:t>Key indicator of people being non-receptive, disinterested or lacking confidence</a:t>
            </a:r>
          </a:p>
          <a:p>
            <a:pPr lvl="1"/>
            <a:r>
              <a:rPr lang="en-US" sz="2000" dirty="0"/>
              <a:t>Eye contact, eye contact, eye contact!</a:t>
            </a:r>
          </a:p>
          <a:p>
            <a:pPr lvl="1"/>
            <a:r>
              <a:rPr lang="en-US" sz="2000" dirty="0"/>
              <a:t>Be relaxed, keep an open stance</a:t>
            </a:r>
          </a:p>
          <a:p>
            <a:r>
              <a:rPr lang="en-US" dirty="0"/>
              <a:t>Distractions</a:t>
            </a:r>
          </a:p>
          <a:p>
            <a:pPr lvl="1"/>
            <a:r>
              <a:rPr lang="en-US" sz="2000" dirty="0"/>
              <a:t>Laptops, phones, e-mail, chat – ask for people’s attention</a:t>
            </a:r>
          </a:p>
          <a:p>
            <a:pPr lvl="1"/>
            <a:r>
              <a:rPr lang="en-US" sz="2000" dirty="0"/>
              <a:t>Some distractions are external to your exchange</a:t>
            </a:r>
          </a:p>
          <a:p>
            <a:pPr lvl="1"/>
            <a:r>
              <a:rPr lang="en-US" sz="2000" dirty="0"/>
              <a:t>Not all distractions can be avoided or controlled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7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Mware Non-Confidential">
  <a:themeElements>
    <a:clrScheme name="VMware Custom">
      <a:dk1>
        <a:srgbClr val="333333"/>
      </a:dk1>
      <a:lt1>
        <a:srgbClr val="FFFFFF"/>
      </a:lt1>
      <a:dk2>
        <a:srgbClr val="4D4D4D"/>
      </a:dk2>
      <a:lt2>
        <a:srgbClr val="C0C0C0"/>
      </a:lt2>
      <a:accent1>
        <a:srgbClr val="0095D3"/>
      </a:accent1>
      <a:accent2>
        <a:srgbClr val="89CBDF"/>
      </a:accent2>
      <a:accent3>
        <a:srgbClr val="003D79"/>
      </a:accent3>
      <a:accent4>
        <a:srgbClr val="6DB33F"/>
      </a:accent4>
      <a:accent5>
        <a:srgbClr val="F8981D"/>
      </a:accent5>
      <a:accent6>
        <a:srgbClr val="D9541E"/>
      </a:accent6>
      <a:hlink>
        <a:srgbClr val="0095D3"/>
      </a:hlink>
      <a:folHlink>
        <a:srgbClr val="89CBDF"/>
      </a:folHlink>
    </a:clrScheme>
    <a:fontScheme name="VMwar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accent3"/>
          </a:solidFill>
          <a:round/>
          <a:headEnd/>
          <a:tailEnd/>
        </a:ln>
      </a:spPr>
      <a:bodyPr wrap="none" lIns="0" tIns="0" rIns="0" bIns="0" rtlCol="0" anchor="ctr"/>
      <a:lstStyle>
        <a:defPPr marL="0" marR="0" indent="0" algn="ctr" defTabSz="914400" eaLnBrk="1" latinLnBrk="0" hangingPunct="1">
          <a:lnSpc>
            <a:spcPct val="100000"/>
          </a:lnSpc>
          <a:buClrTx/>
          <a:buSzTx/>
          <a:buFontTx/>
          <a:buNone/>
          <a:tabLst/>
          <a:defRPr sz="1800" dirty="0" err="1" smtClean="0">
            <a:solidFill>
              <a:srgbClr val="FFFF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5D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4000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95D3"/>
            </a:solidFill>
            <a:effectLst/>
            <a:latin typeface="Arial" charset="0"/>
            <a:ea typeface="ＭＳ Ｐゴシック" pitchFamily="3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rgbClr val="333333"/>
            </a:solidFill>
            <a:latin typeface="+mn-lt"/>
            <a:ea typeface="+mn-ea"/>
          </a:defRPr>
        </a:defPPr>
      </a:lstStyle>
    </a:txDef>
  </a:objectDefaults>
  <a:extraClrSchemeLst>
    <a:extraClrScheme>
      <a:clrScheme name="VMwar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MUG PPT Template 2018" id="{A727A7E2-A283-4DCB-A771-D5CB2850DE6F}" vid="{FB2B8403-CEDB-44A0-8266-BD58438ABA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Levels xmlns="4a5d81f2-533a-44ee-b361-e19690ed0cec" xsi:nil="true"/>
    <MigrationWizIdPermissions xmlns="4a5d81f2-533a-44ee-b361-e19690ed0cec" xsi:nil="true"/>
    <MigrationWizIdDocumentLibraryPermissions xmlns="4a5d81f2-533a-44ee-b361-e19690ed0cec" xsi:nil="true"/>
    <MigrationWizIdSecurityGroups xmlns="4a5d81f2-533a-44ee-b361-e19690ed0cec" xsi:nil="true"/>
    <MigrationWizId xmlns="4a5d81f2-533a-44ee-b361-e19690ed0ce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202A1EC00499438CD080402D3C055E" ma:contentTypeVersion="15" ma:contentTypeDescription="Een nieuw document maken." ma:contentTypeScope="" ma:versionID="dfdbd6a791cf70ae5925d39d68e0d4c1">
  <xsd:schema xmlns:xsd="http://www.w3.org/2001/XMLSchema" xmlns:xs="http://www.w3.org/2001/XMLSchema" xmlns:p="http://schemas.microsoft.com/office/2006/metadata/properties" xmlns:ns2="4a5d81f2-533a-44ee-b361-e19690ed0cec" xmlns:ns3="69ec149c-847a-438d-8912-4529750a2717" targetNamespace="http://schemas.microsoft.com/office/2006/metadata/properties" ma:root="true" ma:fieldsID="996a5972afe11e2681c3530c3c22ab67" ns2:_="" ns3:_="">
    <xsd:import namespace="4a5d81f2-533a-44ee-b361-e19690ed0cec"/>
    <xsd:import namespace="69ec149c-847a-438d-8912-4529750a2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5d81f2-533a-44ee-b361-e19690ed0c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igrationWizId" ma:index="12" nillable="true" ma:displayName="MigrationWizId" ma:internalName="MigrationWizId">
      <xsd:simpleType>
        <xsd:restriction base="dms:Text"/>
      </xsd:simpleType>
    </xsd:element>
    <xsd:element name="MigrationWizIdPermissions" ma:index="13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4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5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6" nillable="true" ma:displayName="MigrationWizIdSecurityGroups" ma:internalName="MigrationWizIdSecurityGroups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c149c-847a-438d-8912-4529750a271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0EC7C8-AF5C-4503-B7DA-C06908C047FA}">
  <ds:schemaRefs>
    <ds:schemaRef ds:uri="http://schemas.microsoft.com/office/2006/metadata/properties"/>
    <ds:schemaRef ds:uri="http://schemas.microsoft.com/office/infopath/2007/PartnerControls"/>
    <ds:schemaRef ds:uri="4a5d81f2-533a-44ee-b361-e19690ed0cec"/>
  </ds:schemaRefs>
</ds:datastoreItem>
</file>

<file path=customXml/itemProps2.xml><?xml version="1.0" encoding="utf-8"?>
<ds:datastoreItem xmlns:ds="http://schemas.openxmlformats.org/officeDocument/2006/customXml" ds:itemID="{3500EDF0-DEA7-4AA6-BE12-BA9AC55E5E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2B9F79-DCC4-4FFE-8E94-7FE187734C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5d81f2-533a-44ee-b361-e19690ed0cec"/>
    <ds:schemaRef ds:uri="69ec149c-847a-438d-8912-4529750a27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VMUG PPT Template 2018 (1)</Template>
  <TotalTime>91</TotalTime>
  <Words>1012</Words>
  <Application>Microsoft Office PowerPoint</Application>
  <PresentationFormat>Widescreen</PresentationFormat>
  <Paragraphs>169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</vt:lpstr>
      <vt:lpstr>Wingdings</vt:lpstr>
      <vt:lpstr>VMware Non-Confidential</vt:lpstr>
      <vt:lpstr>Being Effective at Technical Communication </vt:lpstr>
      <vt:lpstr>About Me</vt:lpstr>
      <vt:lpstr>What are we here to talk about? (My Own Failings)</vt:lpstr>
      <vt:lpstr>Why should you Care?</vt:lpstr>
      <vt:lpstr>What are you bring to the conversation unconsciously?</vt:lpstr>
      <vt:lpstr>Know Your Audience</vt:lpstr>
      <vt:lpstr>Learn You Some Business</vt:lpstr>
      <vt:lpstr>Actively Listen</vt:lpstr>
      <vt:lpstr>Non-verbal Communications</vt:lpstr>
      <vt:lpstr>Delivery method</vt:lpstr>
      <vt:lpstr>Visual Medium</vt:lpstr>
      <vt:lpstr>Visual Medium</vt:lpstr>
      <vt:lpstr>Personality Types</vt:lpstr>
      <vt:lpstr>Back It Up - My story from the near beginning</vt:lpstr>
      <vt:lpstr>Tell a Story</vt:lpstr>
      <vt:lpstr>Respect &amp; Empathy</vt:lpstr>
      <vt:lpstr>Open-Mindedness &amp; Awareness</vt:lpstr>
      <vt:lpstr>Confidence &amp; Persuasiveness</vt:lpstr>
      <vt:lpstr>Sound Bytes</vt:lpstr>
      <vt:lpstr>Do this for yourself</vt:lpstr>
      <vt:lpstr>Book 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VMUG Board Meeting</dc:title>
  <dc:creator>Iris Stoffels</dc:creator>
  <cp:lastModifiedBy>Joseph Houghes</cp:lastModifiedBy>
  <cp:revision>31</cp:revision>
  <cp:lastPrinted>2018-01-12T22:54:48Z</cp:lastPrinted>
  <dcterms:created xsi:type="dcterms:W3CDTF">2019-08-26T09:19:10Z</dcterms:created>
  <dcterms:modified xsi:type="dcterms:W3CDTF">2019-09-27T19:43:32Z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0x010100CF202A1EC00499438CD080402D3C055E</vt:lpwstr>
  </property>
</Properties>
</file>